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9" r:id="rId8"/>
    <p:sldId id="270" r:id="rId9"/>
    <p:sldId id="265" r:id="rId10"/>
    <p:sldId id="271" r:id="rId11"/>
    <p:sldId id="261" r:id="rId12"/>
    <p:sldId id="262" r:id="rId13"/>
    <p:sldId id="264" r:id="rId14"/>
    <p:sldId id="267" r:id="rId15"/>
    <p:sldId id="268" r:id="rId16"/>
    <p:sldId id="274" r:id="rId17"/>
    <p:sldId id="276" r:id="rId18"/>
    <p:sldId id="273" r:id="rId19"/>
    <p:sldId id="275" r:id="rId20"/>
    <p:sldId id="277" r:id="rId21"/>
    <p:sldId id="272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ransition spd="slow">
    <p:push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Brudzew_(powiat_turecki)" TargetMode="External"/><Relationship Id="rId3" Type="http://schemas.openxmlformats.org/officeDocument/2006/relationships/hyperlink" Target="https://pl.wikipedia.org/wiki/Krak%C3%B3w" TargetMode="External"/><Relationship Id="rId7" Type="http://schemas.openxmlformats.org/officeDocument/2006/relationships/hyperlink" Target="file:///C:\Users\Kuba\Downloads\20170222-1487751558_0_zrodla-nie-objete-wykazem-przygotowal-ryszard-kaszynski.pdf" TargetMode="External"/><Relationship Id="rId2" Type="http://schemas.openxmlformats.org/officeDocument/2006/relationships/hyperlink" Target="http://www.okwozownia.pl/index.php?action=strona&amp;ids=93&amp;idst=23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Users\Kuba\Downloads\20170222-1487750856_0_biografie-wojciecha-z-brudzewa-internet-przygotowal-rys.pdf" TargetMode="External"/><Relationship Id="rId5" Type="http://schemas.openxmlformats.org/officeDocument/2006/relationships/hyperlink" Target="https://www.google.pl/search?q" TargetMode="External"/><Relationship Id="rId4" Type="http://schemas.openxmlformats.org/officeDocument/2006/relationships/hyperlink" Target="https://pl.wikipedia.org/wiki/Wojciech_Brudzewski" TargetMode="External"/><Relationship Id="rId9" Type="http://schemas.openxmlformats.org/officeDocument/2006/relationships/hyperlink" Target="http://www.brudzew.pl/wiadomosci/item/427-imieniny-wojciecha-z-brudzew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305317"/>
            <a:ext cx="8963696" cy="1635617"/>
          </a:xfrm>
        </p:spPr>
        <p:txBody>
          <a:bodyPr/>
          <a:lstStyle/>
          <a:p>
            <a:pPr algn="ctr"/>
            <a:r>
              <a:rPr lang="pl-PL" sz="6000" dirty="0">
                <a:latin typeface="Bernard MT Condensed" panose="02050806060905020404" pitchFamily="18" charset="0"/>
              </a:rPr>
              <a:t>WOJCIECH Z BRUDZEWA </a:t>
            </a:r>
          </a:p>
        </p:txBody>
      </p:sp>
      <p:pic>
        <p:nvPicPr>
          <p:cNvPr id="3" name="the_fountain_soundtrack_-_clint_mans--DCQydT0Ixs_fmt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305" y="397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3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8814" y="739160"/>
            <a:ext cx="10294180" cy="1080940"/>
          </a:xfrm>
        </p:spPr>
        <p:txBody>
          <a:bodyPr/>
          <a:lstStyle/>
          <a:p>
            <a:r>
              <a:rPr lang="pl-PL" dirty="0">
                <a:latin typeface="Arial Narrow" panose="020B0606020202030204" pitchFamily="34" charset="0"/>
              </a:rPr>
              <a:t>WOJCIECH-</a:t>
            </a:r>
            <a:br>
              <a:rPr lang="pl-PL" dirty="0">
                <a:latin typeface="Arial Narrow" panose="020B0606020202030204" pitchFamily="34" charset="0"/>
              </a:rPr>
            </a:br>
            <a:r>
              <a:rPr lang="pl-PL" dirty="0">
                <a:latin typeface="Arial Narrow" panose="020B0606020202030204" pitchFamily="34" charset="0"/>
              </a:rPr>
              <a:t>JAKIE PEŁNIŁ FUNKCJE? JAKIE STOPNIE POSIADAŁ?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21174" y="2039815"/>
            <a:ext cx="4389118" cy="481818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bg1"/>
                </a:solidFill>
              </a:rPr>
              <a:t>Bakalaureat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bg1"/>
                </a:solidFill>
              </a:rPr>
              <a:t>Magister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bg1"/>
                </a:solidFill>
              </a:rPr>
              <a:t>Przełożony bursy węgierskiej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bg1"/>
                </a:solidFill>
              </a:rPr>
              <a:t>Docent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bg1"/>
                </a:solidFill>
              </a:rPr>
              <a:t>prof. Kolegium Mniejszego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bg1"/>
                </a:solidFill>
              </a:rPr>
              <a:t>prof. Kolegium Więk­szego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bg1"/>
                </a:solidFill>
              </a:rPr>
              <a:t>Dziekan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bg1"/>
                </a:solidFill>
              </a:rPr>
              <a:t>Prokurator Uniwersytetu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bg1"/>
                </a:solidFill>
              </a:rPr>
              <a:t>Kanonik W Kościele pw. św. Flo­riana na Kleparzu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>
                <a:solidFill>
                  <a:schemeClr val="bg1"/>
                </a:solidFill>
              </a:rPr>
              <a:t>Sekretarza</a:t>
            </a:r>
            <a:endParaRPr lang="pl-PL" sz="2000" b="1" dirty="0">
              <a:solidFill>
                <a:schemeClr val="bg1"/>
              </a:solidFill>
            </a:endParaRP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2243446"/>
            <a:ext cx="3779542" cy="283465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856" y="2039815"/>
            <a:ext cx="3228276" cy="475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01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1668" y="2653048"/>
            <a:ext cx="8682788" cy="1453731"/>
          </a:xfrm>
        </p:spPr>
        <p:txBody>
          <a:bodyPr/>
          <a:lstStyle/>
          <a:p>
            <a:pPr algn="ctr"/>
            <a:r>
              <a:rPr lang="pl-PL" sz="4800" dirty="0">
                <a:latin typeface="Arial Narrow" panose="020B0606020202030204" pitchFamily="34" charset="0"/>
              </a:rPr>
              <a:t>MIEJSCA ZWIĄZANE Z  WOJCIECHEM     </a:t>
            </a:r>
          </a:p>
        </p:txBody>
      </p:sp>
    </p:spTree>
    <p:extLst>
      <p:ext uri="{BB962C8B-B14F-4D97-AF65-F5344CB8AC3E}">
        <p14:creationId xmlns:p14="http://schemas.microsoft.com/office/powerpoint/2010/main" val="4036550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Narrow" panose="020B0606020202030204" pitchFamily="34" charset="0"/>
              </a:rPr>
              <a:t>RODZINNA GMINA BRUDZEW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9724" y="3227911"/>
            <a:ext cx="1553190" cy="1817232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39409" y="2336869"/>
            <a:ext cx="3790078" cy="3599317"/>
          </a:xfrm>
        </p:spPr>
        <p:txBody>
          <a:bodyPr/>
          <a:lstStyle/>
          <a:p>
            <a:r>
              <a:rPr lang="pl-PL" dirty="0"/>
              <a:t> </a:t>
            </a:r>
            <a:r>
              <a:rPr lang="pl-PL" sz="2400" b="1" dirty="0">
                <a:solidFill>
                  <a:schemeClr val="bg1"/>
                </a:solidFill>
              </a:rPr>
              <a:t>BRUDZEW</a:t>
            </a:r>
            <a:r>
              <a:rPr lang="pl-PL" sz="2400" b="1" dirty="0"/>
              <a:t>-gmina wiejska w województwie wielkopolskim, w powiecie tureckim. W latach 1975–1998 gmina położona była w województwie konińskim.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75" y="2199067"/>
            <a:ext cx="5868473" cy="440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697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Narrow" panose="020B0606020202030204" pitchFamily="34" charset="0"/>
              </a:rPr>
              <a:t>SZKOŁA W KALISZU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1385" y="2336873"/>
            <a:ext cx="2924666" cy="4179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57577" y="2336873"/>
            <a:ext cx="4739426" cy="4398778"/>
          </a:xfrm>
        </p:spPr>
        <p:txBody>
          <a:bodyPr>
            <a:noAutofit/>
          </a:bodyPr>
          <a:lstStyle/>
          <a:p>
            <a:r>
              <a:rPr lang="pl-PL" sz="1800" dirty="0"/>
              <a:t> </a:t>
            </a:r>
            <a:r>
              <a:rPr lang="pl-PL" sz="1800" b="1" dirty="0">
                <a:solidFill>
                  <a:schemeClr val="bg1"/>
                </a:solidFill>
              </a:rPr>
              <a:t>KALISZ-</a:t>
            </a:r>
            <a:r>
              <a:rPr lang="pl-PL" sz="1800" b="1" dirty="0"/>
              <a:t> </a:t>
            </a:r>
            <a:r>
              <a:rPr lang="pl-PL" sz="2000" b="1" dirty="0"/>
              <a:t>miasto na prawach powiatu w środkowo-zachodniej Polsce, położone na Wysoczyźnie Kaliskiej, nad Prosną, u ujścia </a:t>
            </a:r>
            <a:r>
              <a:rPr lang="pl-PL" sz="2000" b="1" dirty="0" err="1"/>
              <a:t>Swędrni</a:t>
            </a:r>
            <a:r>
              <a:rPr lang="pl-PL" sz="2000" b="1" dirty="0"/>
              <a:t>; historyczna stolica Wielkopolski, stolica Kaliskiego, drugi co do wielkości ośrodek województwa wielkopolskiego, siedziba powiatu kaliskiego, główny ośrodek aglomeracji kalisko-ostrowskiej i Kalisko-Ostrowskiego Okręgu Przemysłowego; siedziba kurii diecezji kaliskiej.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258" y="3558898"/>
            <a:ext cx="3261843" cy="2174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9890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8349" y="740348"/>
            <a:ext cx="9613859" cy="1080940"/>
          </a:xfrm>
        </p:spPr>
        <p:txBody>
          <a:bodyPr>
            <a:normAutofit/>
          </a:bodyPr>
          <a:lstStyle/>
          <a:p>
            <a:pPr algn="ctr"/>
            <a:r>
              <a:rPr lang="pl-PL" sz="4400" dirty="0">
                <a:latin typeface="Arial Narrow" panose="020B0606020202030204" pitchFamily="34" charset="0"/>
              </a:rPr>
              <a:t>STUDIA I ŻYCIE W KRAKOWIE 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4918" y="4310864"/>
            <a:ext cx="3827082" cy="2547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0152" y="2169376"/>
            <a:ext cx="5728201" cy="4688624"/>
          </a:xfrm>
        </p:spPr>
        <p:txBody>
          <a:bodyPr>
            <a:normAutofit/>
          </a:bodyPr>
          <a:lstStyle/>
          <a:p>
            <a:r>
              <a:rPr lang="pl-PL" dirty="0"/>
              <a:t> </a:t>
            </a:r>
            <a:r>
              <a:rPr lang="pl-PL" sz="1800" b="1" dirty="0">
                <a:solidFill>
                  <a:schemeClr val="bg1"/>
                </a:solidFill>
              </a:rPr>
              <a:t>KRAKÓW-</a:t>
            </a:r>
            <a:r>
              <a:rPr lang="pl-PL" sz="1800" b="1" dirty="0"/>
              <a:t>miasto położone w południowej Polsce nad Wisłą, drugie w kraju pod względem liczby mieszkańców i powierzchni, stolica Polski do 1795 r. i miasto koronacyjne oraz nekropolia królów Polski, od 1000 roku nieprzerwanie stolica diecezji krakowskiej (jednej z pięciu w ówczesnej Polsce), a od 1925 archidiecezji i metropolii, od odzyskania niepodległości w 1918 r. miasto wojewódzkie             (od 1998 r. siedziba władz województwa małopolskiego), jest także centralnym ośrodkiem metropolitalnym aglomeracji krakowskiej i Krakowskiego Obszaru Metropolitalnego. W zapisach historycznych Kraków jest uznawany za główne miasto historycznej Małopolski. Leży na obszarze Bramy Krakowskiej, Niecki Nidziańskiej         i Pogórza Zachodniobeskidzkiego.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353" y="2037743"/>
            <a:ext cx="3402920" cy="2593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2458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5238" y="753227"/>
            <a:ext cx="9613859" cy="1080940"/>
          </a:xfrm>
        </p:spPr>
        <p:txBody>
          <a:bodyPr/>
          <a:lstStyle/>
          <a:p>
            <a:pPr algn="ctr"/>
            <a:r>
              <a:rPr lang="pl-PL" dirty="0">
                <a:latin typeface="Arial Narrow" panose="020B0606020202030204" pitchFamily="34" charset="0"/>
              </a:rPr>
              <a:t>WILNO- FUNKCJA SEKRETARZA I NIE TYLKO 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8812" y="2336872"/>
            <a:ext cx="4389120" cy="4260876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WILNO-</a:t>
            </a:r>
            <a:r>
              <a:rPr lang="pl-PL" sz="2000" b="1" dirty="0"/>
              <a:t> stolica Litwy, stolica Wielkiego Księstwa Litewskiego, po unii lubelskiej nie utrzymało formalnych funkcji stolicy Rzeczypospolitej Obojga Narodów, od 1920 do 1922 jako stolica Litwy Środkowej, w latach 1922–1939 w granicach II RP (jako stolica województwa wileńskiego), na Pojezierzu Wileńskim, nad Wilią, u ujścia Wilejki. Liczba ludności miasta w 2014 roku wyniosła 539,9 tys. mieszkańców, wraz z aglomeracją ok. 1 mln.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8427" y="2182127"/>
            <a:ext cx="3484603" cy="4260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932" y="2182127"/>
            <a:ext cx="3202758" cy="4260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3538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0322" y="2667000"/>
            <a:ext cx="8144134" cy="1515979"/>
          </a:xfrm>
        </p:spPr>
        <p:txBody>
          <a:bodyPr/>
          <a:lstStyle/>
          <a:p>
            <a:pPr algn="ctr"/>
            <a:r>
              <a:rPr lang="pl-PL" dirty="0">
                <a:latin typeface="Arial Narrow" panose="020B0606020202030204" pitchFamily="34" charset="0"/>
              </a:rPr>
              <a:t>PAMIĘTAMY O NASZYM ASTRONOMIE</a:t>
            </a:r>
          </a:p>
        </p:txBody>
      </p:sp>
    </p:spTree>
    <p:extLst>
      <p:ext uri="{BB962C8B-B14F-4D97-AF65-F5344CB8AC3E}">
        <p14:creationId xmlns:p14="http://schemas.microsoft.com/office/powerpoint/2010/main" val="89161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301" y="753227"/>
            <a:ext cx="10179880" cy="1080940"/>
          </a:xfrm>
        </p:spPr>
        <p:txBody>
          <a:bodyPr/>
          <a:lstStyle/>
          <a:p>
            <a:pPr algn="ctr"/>
            <a:r>
              <a:rPr lang="pl-PL" dirty="0">
                <a:latin typeface="Arial Narrow" panose="020B0606020202030204" pitchFamily="34" charset="0"/>
              </a:rPr>
              <a:t>PLAC Z POMNIKIEM POŚWIĘCONY WIELKIEMU BRUDZEWIAKOWI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0400" y="2108200"/>
            <a:ext cx="2401116" cy="3598863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15900" y="2336872"/>
            <a:ext cx="4254500" cy="3797228"/>
          </a:xfrm>
        </p:spPr>
        <p:txBody>
          <a:bodyPr>
            <a:normAutofit/>
          </a:bodyPr>
          <a:lstStyle/>
          <a:p>
            <a:r>
              <a:rPr lang="pl-PL" sz="2000" dirty="0"/>
              <a:t>W centralnej części miejscowości postawiono pomnik Wojciecha z Brudzewa, wybitnego polskiego uczonego, astronoma, filozofa        i matematyka. Wojciech z Brudzewa był nauczycielem Mikołaja Kopernika.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719" y="3035300"/>
            <a:ext cx="4951955" cy="329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34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Arial Narrow" panose="020B0606020202030204" pitchFamily="34" charset="0"/>
              </a:rPr>
              <a:t>UROCZYSTOŚCI POŚWIĘCONE WOJCIECHOWI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07757" y="2127357"/>
            <a:ext cx="3150781" cy="4605384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41300" y="2336872"/>
            <a:ext cx="5003800" cy="4290372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3" y="2127357"/>
            <a:ext cx="3943937" cy="261778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900" y="4211836"/>
            <a:ext cx="4445000" cy="26461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600" y="2005347"/>
            <a:ext cx="3704861" cy="246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50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Arial Narrow" panose="020B0606020202030204" pitchFamily="34" charset="0"/>
              </a:rPr>
              <a:t>OBCHODZNIE IMIENIN ASTRONOMA 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6548" y="2131896"/>
            <a:ext cx="3929311" cy="2617904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39700" y="2336872"/>
            <a:ext cx="4330700" cy="3022528"/>
          </a:xfrm>
        </p:spPr>
        <p:txBody>
          <a:bodyPr>
            <a:normAutofit/>
          </a:bodyPr>
          <a:lstStyle/>
          <a:p>
            <a:r>
              <a:rPr lang="pl-PL" sz="2000" dirty="0"/>
              <a:t>Obchody „Imienin Wojciecha” na stałe wpisały się w kalendarz imprez gminy Brudzew. To już piąty rok z kolei jak Mieszkańcy gminy Brudzew licznie gromadzą się pod pomnikiem brudzewskiego matematyka i astronoma aby wspólnie świętować dzień jego imienin.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296" y="2601796"/>
            <a:ext cx="3422904" cy="395140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028" y="4203736"/>
            <a:ext cx="1790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3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>
                <a:latin typeface="Arial Narrow" panose="020B0606020202030204" pitchFamily="34" charset="0"/>
              </a:rPr>
              <a:t>KIM BYŁ WOJCIECH Z BRUDZEWA?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4434" y="2336872"/>
            <a:ext cx="3046483" cy="3980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pl-PL" sz="2000" b="1" dirty="0">
                <a:latin typeface="Bell MT" panose="02020503060305020303" pitchFamily="18" charset="0"/>
              </a:rPr>
              <a:t>BRUDZEWSKI WOJCIECH,     AL-BERTUS de BRUDZEWO (1445-1495), ks. katolicki, wybitny as­tronom i matematyk, czołowy przedstawiciel krakowskiej szkoły matematyczno-astronomicznej, filozof, pedagog, dyplomata. Syn mieszczanina brudzewskiego, Stefana.</a:t>
            </a:r>
          </a:p>
        </p:txBody>
      </p:sp>
    </p:spTree>
    <p:extLst>
      <p:ext uri="{BB962C8B-B14F-4D97-AF65-F5344CB8AC3E}">
        <p14:creationId xmlns:p14="http://schemas.microsoft.com/office/powerpoint/2010/main" val="283813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9701" y="753227"/>
            <a:ext cx="10154480" cy="1080940"/>
          </a:xfrm>
        </p:spPr>
        <p:txBody>
          <a:bodyPr/>
          <a:lstStyle/>
          <a:p>
            <a:r>
              <a:rPr lang="pl-PL" dirty="0">
                <a:latin typeface="Arial Narrow" panose="020B0606020202030204" pitchFamily="34" charset="0"/>
              </a:rPr>
              <a:t>KONKURS WIEDZOWY „Wojciech z Brudzewa oraz Mikołaj Kopernik- życie i działalność”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0400" y="2120901"/>
            <a:ext cx="4416150" cy="2946400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39701" y="2336872"/>
            <a:ext cx="4330699" cy="3721028"/>
          </a:xfrm>
        </p:spPr>
        <p:txBody>
          <a:bodyPr/>
          <a:lstStyle/>
          <a:p>
            <a:r>
              <a:rPr lang="pl-PL" sz="2000" dirty="0"/>
              <a:t>Pragnąc  uczcić 570  rocznicę urodzin Wojciecha z Brudzewa, nauczyciela Mikołaja Kopernika, Wójt Gminy Brudzew, Towarzystwo Przyjaciół Brudzewa, Gminny Ośrodek Kultury „Wozownia", zachęcają do wzięcia udziału w konkursie wiedzy historycznej „Wojciech z Brudzewa oraz Mikołaj Kopernik- życie i działalność”.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222" y="4020535"/>
            <a:ext cx="3997377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92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0321" y="744839"/>
            <a:ext cx="9613861" cy="1080938"/>
          </a:xfrm>
        </p:spPr>
        <p:txBody>
          <a:bodyPr/>
          <a:lstStyle/>
          <a:p>
            <a:r>
              <a:rPr lang="pl-PL" dirty="0"/>
              <a:t>ŹRÓDŁA: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521127"/>
          </a:xfrm>
        </p:spPr>
        <p:txBody>
          <a:bodyPr>
            <a:normAutofit/>
          </a:bodyPr>
          <a:lstStyle/>
          <a:p>
            <a:r>
              <a:rPr lang="pl-PL" sz="2000" dirty="0">
                <a:hlinkClick r:id="rId2"/>
              </a:rPr>
              <a:t>http://www.okwozownia.pl/index.php?action=strona&amp;ids=93&amp;idst=237</a:t>
            </a:r>
            <a:r>
              <a:rPr lang="pl-PL" sz="2000" dirty="0"/>
              <a:t>  </a:t>
            </a:r>
          </a:p>
          <a:p>
            <a:r>
              <a:rPr lang="pl-PL" sz="2000" dirty="0"/>
              <a:t> </a:t>
            </a:r>
            <a:r>
              <a:rPr lang="pl-PL" sz="2000" dirty="0">
                <a:hlinkClick r:id="rId3"/>
              </a:rPr>
              <a:t>https://pl.wikipedia.org/wiki/Krak%C3%B3w</a:t>
            </a:r>
            <a:r>
              <a:rPr lang="pl-PL" sz="2000" dirty="0"/>
              <a:t>  </a:t>
            </a:r>
          </a:p>
          <a:p>
            <a:r>
              <a:rPr lang="pl-PL" sz="2000" dirty="0">
                <a:hlinkClick r:id="rId4"/>
              </a:rPr>
              <a:t>https://pl.wikipedia.org/wiki/Wojciech_Brudzewski</a:t>
            </a:r>
            <a:r>
              <a:rPr lang="pl-PL" sz="2000" dirty="0"/>
              <a:t>  </a:t>
            </a:r>
          </a:p>
          <a:p>
            <a:r>
              <a:rPr lang="pl-PL" sz="2000" dirty="0">
                <a:hlinkClick r:id="rId5"/>
              </a:rPr>
              <a:t>https://www.google.pl/search?q</a:t>
            </a:r>
            <a:r>
              <a:rPr lang="pl-PL" sz="2000" dirty="0"/>
              <a:t>  </a:t>
            </a:r>
          </a:p>
          <a:p>
            <a:r>
              <a:rPr lang="pl-PL" sz="2000" dirty="0">
                <a:hlinkClick r:id="rId6" action="ppaction://hlinkfile"/>
              </a:rPr>
              <a:t>file:///C:/Users/Kuba/Downloads/20170222-1487750856_0_biografie-wojciecha-z-brudzewa-internet-przygotowal-rys.pdf</a:t>
            </a:r>
            <a:r>
              <a:rPr lang="pl-PL" sz="2000" dirty="0"/>
              <a:t>  </a:t>
            </a:r>
          </a:p>
          <a:p>
            <a:r>
              <a:rPr lang="pl-PL" sz="2000" dirty="0">
                <a:hlinkClick r:id="rId7" action="ppaction://hlinkfile"/>
              </a:rPr>
              <a:t>file:///C:/Users/Kuba/Downloads/20170222-1487751558_0_zrodla-nie-objete-wykazem-przygotowal-ryszard-kaszynski.pdf</a:t>
            </a:r>
            <a:r>
              <a:rPr lang="pl-PL" sz="2000" dirty="0"/>
              <a:t> </a:t>
            </a:r>
          </a:p>
          <a:p>
            <a:r>
              <a:rPr lang="pl-PL" sz="2000" dirty="0">
                <a:hlinkClick r:id="rId8"/>
              </a:rPr>
              <a:t>https://pl.wikipedia.org/wiki/Brudzew_(powiat_turecki)</a:t>
            </a:r>
            <a:r>
              <a:rPr lang="pl-PL" sz="2000" dirty="0"/>
              <a:t>  </a:t>
            </a:r>
          </a:p>
          <a:p>
            <a:r>
              <a:rPr lang="pl-PL" sz="2000" dirty="0">
                <a:hlinkClick r:id="rId9"/>
              </a:rPr>
              <a:t>http://www.brudzew.pl/wiadomosci/item/427-imieniny-wojciecha-z-brudzew</a:t>
            </a:r>
            <a:r>
              <a:rPr lang="pl-PL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1306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/>
              <a:t>DZIĘKUJĘ ZA UWAGĘ! </a:t>
            </a:r>
            <a:br>
              <a:rPr lang="pl-PL" sz="6600" dirty="0"/>
            </a:br>
            <a:endParaRPr lang="pl-PL" sz="66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165100" y="4711615"/>
            <a:ext cx="10129081" cy="1181185"/>
          </a:xfrm>
        </p:spPr>
        <p:txBody>
          <a:bodyPr>
            <a:normAutofit/>
          </a:bodyPr>
          <a:lstStyle/>
          <a:p>
            <a:r>
              <a:rPr lang="pl-PL" sz="2800" smtClean="0"/>
              <a:t>HAFLINGER </a:t>
            </a:r>
          </a:p>
        </p:txBody>
      </p:sp>
    </p:spTree>
    <p:extLst>
      <p:ext uri="{BB962C8B-B14F-4D97-AF65-F5344CB8AC3E}">
        <p14:creationId xmlns:p14="http://schemas.microsoft.com/office/powerpoint/2010/main" val="334730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425" y="753227"/>
            <a:ext cx="10126755" cy="1080940"/>
          </a:xfrm>
        </p:spPr>
        <p:txBody>
          <a:bodyPr/>
          <a:lstStyle/>
          <a:p>
            <a:r>
              <a:rPr lang="pl-PL" dirty="0">
                <a:latin typeface="Arial Narrow" panose="020B0606020202030204" pitchFamily="34" charset="0"/>
              </a:rPr>
              <a:t>DATY ZWIĄZANE Z AL-BERTUSEM de BRUDZEWO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7425" y="2150770"/>
            <a:ext cx="10126755" cy="486177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bg1"/>
                </a:solidFill>
              </a:rPr>
              <a:t>1445r.- </a:t>
            </a:r>
            <a:r>
              <a:rPr lang="pl-PL" sz="2000" b="1" dirty="0"/>
              <a:t>NARODZINY WOJCIECHA;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bg1"/>
                </a:solidFill>
              </a:rPr>
              <a:t>POCZĄTEK XV w.- </a:t>
            </a:r>
            <a:r>
              <a:rPr lang="pl-PL" sz="2000" b="1" dirty="0"/>
              <a:t>UCZĘSZCZANIE DO SZKOŁY PRZY KOLEGIACIE NAJŚWIĘTSZEJ MARII PANNY W KALISZU;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bg1"/>
                </a:solidFill>
              </a:rPr>
              <a:t>25 VIII 1468r.-</a:t>
            </a:r>
            <a:r>
              <a:rPr lang="pl-PL" sz="2000" b="1" dirty="0"/>
              <a:t> WPISANIE SIĘ W POCZET STUDENTÓW UNIWERSYTETU KRAKOWSKIEGO;</a:t>
            </a:r>
            <a:endParaRPr lang="pl-PL" sz="20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bg1"/>
                </a:solidFill>
              </a:rPr>
              <a:t>XII 1470r.- </a:t>
            </a:r>
            <a:r>
              <a:rPr lang="pl-PL" sz="2000" b="1" dirty="0"/>
              <a:t>UZYSKANIE BAKALAUREATU;</a:t>
            </a:r>
            <a:endParaRPr lang="pl-PL" sz="20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bg1"/>
                </a:solidFill>
              </a:rPr>
              <a:t>KONIEC 1473r. LUB POCZĄTEK 1474r.- </a:t>
            </a:r>
            <a:r>
              <a:rPr lang="pl-PL" sz="2000" b="1" dirty="0"/>
              <a:t>UZYSKANIE MAGISTERIUM,</a:t>
            </a:r>
            <a:r>
              <a:rPr lang="pl-PL" sz="2000" b="1" dirty="0">
                <a:solidFill>
                  <a:schemeClr val="bg1"/>
                </a:solidFill>
              </a:rPr>
              <a:t> </a:t>
            </a:r>
            <a:r>
              <a:rPr lang="pl-PL" sz="2000" b="1" dirty="0"/>
              <a:t>PROWADZENIE ZAJĘĆ ZE STUDENTAMI;  </a:t>
            </a:r>
            <a:endParaRPr lang="pl-PL" sz="20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bg1"/>
                </a:solidFill>
              </a:rPr>
              <a:t>MIĘDZY 1474r. A 1476r.- </a:t>
            </a:r>
            <a:r>
              <a:rPr lang="pl-PL" sz="2000" b="1" dirty="0"/>
              <a:t>PEŁNIENIE FUNKCJI PRZEŁOŻONEGO BURSY WĘGIERSKIEJ;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bg1"/>
                </a:solidFill>
              </a:rPr>
              <a:t>1476r.- </a:t>
            </a:r>
            <a:r>
              <a:rPr lang="pl-PL" sz="2000" b="1" dirty="0"/>
              <a:t>ZOSTANIE PROFESOREM KOLEGIUM MNIEJSZEGO;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bg1"/>
                </a:solidFill>
              </a:rPr>
              <a:t>6 III 1483r.- </a:t>
            </a:r>
            <a:r>
              <a:rPr lang="pl-PL" sz="2000" b="1" dirty="0"/>
              <a:t>OTRZYMANIE PROFESURY W KOLEGIUM WIĘKSZYM, CO DAŁO MU MOŻLIWOŚĆ PROWADZENIA WYKŁADÓW Z MATEMATYKI, FILOZOFII I TEOLOGII;</a:t>
            </a:r>
          </a:p>
          <a:p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938602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>
                <a:latin typeface="Arial Narrow" panose="020B0606020202030204" pitchFamily="34" charset="0"/>
              </a:rPr>
              <a:t>CD.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42442" y="2504299"/>
            <a:ext cx="10051738" cy="4476051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chemeClr val="bg1"/>
                </a:solidFill>
              </a:rPr>
              <a:t>1482-94r.- </a:t>
            </a:r>
            <a:r>
              <a:rPr lang="pl-PL" sz="2000" dirty="0"/>
              <a:t>PROWADZENIE SZEREGU ĆWICZEŃ I WYKŁADÓW;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chemeClr val="bg1"/>
                </a:solidFill>
              </a:rPr>
              <a:t>1485/86r.- </a:t>
            </a:r>
            <a:r>
              <a:rPr lang="pl-PL" sz="2000" dirty="0"/>
              <a:t>PEŁNIENIE FUNKCJI DZIEKANA;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chemeClr val="bg1"/>
                </a:solidFill>
              </a:rPr>
              <a:t>7 IX 1489r.- </a:t>
            </a:r>
            <a:r>
              <a:rPr lang="pl-PL" sz="2000" dirty="0"/>
              <a:t>ZOSTANIE PROKURATOREM UNIWERSYTETU;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chemeClr val="bg1"/>
                </a:solidFill>
              </a:rPr>
              <a:t>1494r.- </a:t>
            </a:r>
            <a:r>
              <a:rPr lang="pl-PL" sz="2000" dirty="0"/>
              <a:t>ODJĘCIE KANONII W KOŚCIELE PW. ŚW. FLORIANA NA KLEPARZU;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chemeClr val="bg1"/>
                </a:solidFill>
              </a:rPr>
              <a:t>III 1494r.- </a:t>
            </a:r>
            <a:r>
              <a:rPr lang="pl-PL" sz="2000" dirty="0"/>
              <a:t>OBJĘCIE STANOWISKA SEKRETARZA NA DWORZE KSIĘCIA LITEWSKIEGO ALEKSANDRA JAGIELLOŃCZYKA;</a:t>
            </a:r>
            <a:endParaRPr lang="pl-PL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chemeClr val="bg1"/>
                </a:solidFill>
              </a:rPr>
              <a:t>PRZED 1495r.- </a:t>
            </a:r>
            <a:r>
              <a:rPr lang="pl-PL" sz="2000" dirty="0"/>
              <a:t>UTWORZENIE FUNDACJI DLA UNIWERSYTETU KRAKOWSKIEGO;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chemeClr val="bg1"/>
                </a:solidFill>
              </a:rPr>
              <a:t>1509r.- </a:t>
            </a:r>
            <a:r>
              <a:rPr lang="pl-PL" sz="2000" dirty="0"/>
              <a:t>ZAMIERZENIE FUNDATORA FUNDACJI, ABY WSPOMAGAĆ MIESZKAŃCÓW BRUDZEWA;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chemeClr val="bg1"/>
                </a:solidFill>
              </a:rPr>
              <a:t> 12 V 1495r.- </a:t>
            </a:r>
            <a:r>
              <a:rPr lang="pl-PL" sz="2000" dirty="0"/>
              <a:t>ŚMIERĆ WOJCIECHA 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3372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8628" y="703385"/>
            <a:ext cx="9613859" cy="122925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400" dirty="0">
                <a:latin typeface="Arial Narrow" panose="020B0606020202030204" pitchFamily="34" charset="0"/>
              </a:rPr>
              <a:t>DZIEŁA, KTÓRE WYSZŁY SPOD RĘKI ASTRONOMA Z BRUDZEWA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0287" y="2458679"/>
            <a:ext cx="2752200" cy="3818678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28628" y="2039815"/>
            <a:ext cx="5157772" cy="465640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000" b="1" dirty="0" err="1">
                <a:solidFill>
                  <a:schemeClr val="bg1"/>
                </a:solidFill>
              </a:rPr>
              <a:t>Conciliator</a:t>
            </a:r>
            <a:r>
              <a:rPr lang="pl-PL" sz="2000" b="1" dirty="0">
                <a:solidFill>
                  <a:schemeClr val="bg1"/>
                </a:solidFill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000" b="1" dirty="0" err="1">
                <a:solidFill>
                  <a:schemeClr val="bg1"/>
                </a:solidFill>
              </a:rPr>
              <a:t>Commentum</a:t>
            </a:r>
            <a:r>
              <a:rPr lang="pl-PL" sz="2000" b="1" dirty="0">
                <a:solidFill>
                  <a:schemeClr val="bg1"/>
                </a:solidFill>
              </a:rPr>
              <a:t> planetarium in </a:t>
            </a:r>
            <a:r>
              <a:rPr lang="pl-PL" sz="2000" b="1" dirty="0" err="1">
                <a:solidFill>
                  <a:schemeClr val="bg1"/>
                </a:solidFill>
              </a:rPr>
              <a:t>theoricas</a:t>
            </a:r>
            <a:r>
              <a:rPr lang="pl-PL" sz="2000" b="1" dirty="0">
                <a:solidFill>
                  <a:schemeClr val="bg1"/>
                </a:solidFill>
              </a:rPr>
              <a:t> Georgii </a:t>
            </a:r>
            <a:r>
              <a:rPr lang="pl-PL" sz="2000" b="1" dirty="0" err="1">
                <a:solidFill>
                  <a:schemeClr val="bg1"/>
                </a:solidFill>
              </a:rPr>
              <a:t>Purbachii</a:t>
            </a:r>
            <a:r>
              <a:rPr lang="pl-PL" sz="2000" b="1" dirty="0">
                <a:solidFill>
                  <a:schemeClr val="bg1"/>
                </a:solidFill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bg1"/>
                </a:solidFill>
              </a:rPr>
              <a:t>Nowe teorie planet;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chemeClr val="bg1"/>
                </a:solidFill>
              </a:rPr>
              <a:t>Commentaria utilissima in theoricis planetarum</a:t>
            </a:r>
            <a:r>
              <a:rPr lang="pl-PL" sz="2000" b="1" dirty="0">
                <a:solidFill>
                  <a:schemeClr val="bg1"/>
                </a:solidFill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000" b="1" dirty="0" err="1">
                <a:solidFill>
                  <a:schemeClr val="bg1"/>
                </a:solidFill>
              </a:rPr>
              <a:t>Tabulae</a:t>
            </a:r>
            <a:r>
              <a:rPr lang="pl-PL" sz="2000" b="1" dirty="0">
                <a:solidFill>
                  <a:schemeClr val="bg1"/>
                </a:solidFill>
              </a:rPr>
              <a:t> de </a:t>
            </a:r>
            <a:r>
              <a:rPr lang="pl-PL" sz="2000" b="1" dirty="0" err="1">
                <a:solidFill>
                  <a:schemeClr val="bg1"/>
                </a:solidFill>
              </a:rPr>
              <a:t>mediis</a:t>
            </a:r>
            <a:r>
              <a:rPr lang="pl-PL" sz="2000" b="1" dirty="0">
                <a:solidFill>
                  <a:schemeClr val="bg1"/>
                </a:solidFill>
              </a:rPr>
              <a:t> et </a:t>
            </a:r>
            <a:r>
              <a:rPr lang="pl-PL" sz="2000" b="1" dirty="0" err="1">
                <a:solidFill>
                  <a:schemeClr val="bg1"/>
                </a:solidFill>
              </a:rPr>
              <a:t>veris</a:t>
            </a:r>
            <a:r>
              <a:rPr lang="pl-PL" sz="2000" b="1" dirty="0">
                <a:solidFill>
                  <a:schemeClr val="bg1"/>
                </a:solidFill>
              </a:rPr>
              <a:t> </a:t>
            </a:r>
            <a:r>
              <a:rPr lang="pl-PL" sz="2000" b="1" dirty="0" err="1">
                <a:solidFill>
                  <a:schemeClr val="bg1"/>
                </a:solidFill>
              </a:rPr>
              <a:t>motibus</a:t>
            </a:r>
            <a:r>
              <a:rPr lang="pl-PL" sz="2000" b="1" dirty="0">
                <a:solidFill>
                  <a:schemeClr val="bg1"/>
                </a:solidFill>
              </a:rPr>
              <a:t> </a:t>
            </a:r>
            <a:r>
              <a:rPr lang="pl-PL" sz="2000" b="1" dirty="0" err="1">
                <a:solidFill>
                  <a:schemeClr val="bg1"/>
                </a:solidFill>
              </a:rPr>
              <a:t>planetarum</a:t>
            </a:r>
            <a:r>
              <a:rPr lang="pl-PL" sz="2000" b="1" dirty="0">
                <a:solidFill>
                  <a:schemeClr val="bg1"/>
                </a:solidFill>
              </a:rPr>
              <a:t> super </a:t>
            </a:r>
            <a:r>
              <a:rPr lang="pl-PL" sz="2000" b="1" dirty="0" err="1">
                <a:solidFill>
                  <a:schemeClr val="bg1"/>
                </a:solidFill>
              </a:rPr>
              <a:t>meridianum</a:t>
            </a:r>
            <a:r>
              <a:rPr lang="pl-PL" sz="2000" b="1" dirty="0">
                <a:solidFill>
                  <a:schemeClr val="bg1"/>
                </a:solidFill>
              </a:rPr>
              <a:t> </a:t>
            </a:r>
            <a:r>
              <a:rPr lang="pl-PL" sz="2000" b="1" dirty="0" err="1">
                <a:solidFill>
                  <a:schemeClr val="bg1"/>
                </a:solidFill>
              </a:rPr>
              <a:t>Pragensem</a:t>
            </a:r>
            <a:r>
              <a:rPr lang="pl-PL" sz="2000" b="1" dirty="0">
                <a:solidFill>
                  <a:schemeClr val="bg1"/>
                </a:solidFill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bg1"/>
                </a:solidFill>
              </a:rPr>
              <a:t>Materiały do dziejów działalności uniwersyteckiej;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bg1"/>
                </a:solidFill>
              </a:rPr>
              <a:t>List do K. Celtesa, List od Jana </a:t>
            </a:r>
            <a:r>
              <a:rPr lang="pl-PL" sz="2000" b="1" dirty="0" err="1">
                <a:solidFill>
                  <a:schemeClr val="bg1"/>
                </a:solidFill>
              </a:rPr>
              <a:t>Ursinusa</a:t>
            </a:r>
            <a:r>
              <a:rPr lang="pl-PL" sz="2000" b="1" dirty="0">
                <a:solidFill>
                  <a:schemeClr val="bg1"/>
                </a:solidFill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bg1"/>
                </a:solidFill>
              </a:rPr>
              <a:t>„</a:t>
            </a:r>
            <a:r>
              <a:rPr lang="pl-PL" sz="2000" b="1" dirty="0" err="1">
                <a:solidFill>
                  <a:schemeClr val="bg1"/>
                </a:solidFill>
              </a:rPr>
              <a:t>Sodalitas</a:t>
            </a:r>
            <a:r>
              <a:rPr lang="pl-PL" sz="2000" b="1" dirty="0">
                <a:solidFill>
                  <a:schemeClr val="bg1"/>
                </a:solidFill>
              </a:rPr>
              <a:t> </a:t>
            </a:r>
            <a:r>
              <a:rPr lang="pl-PL" sz="2000" b="1" dirty="0" err="1">
                <a:solidFill>
                  <a:schemeClr val="bg1"/>
                </a:solidFill>
              </a:rPr>
              <a:t>Litteraria</a:t>
            </a:r>
            <a:r>
              <a:rPr lang="pl-PL" sz="2000" b="1" dirty="0">
                <a:solidFill>
                  <a:schemeClr val="bg1"/>
                </a:solidFill>
              </a:rPr>
              <a:t> </a:t>
            </a:r>
            <a:r>
              <a:rPr lang="pl-PL" sz="2000" b="1" dirty="0" err="1">
                <a:solidFill>
                  <a:schemeClr val="bg1"/>
                </a:solidFill>
              </a:rPr>
              <a:t>Vistulana</a:t>
            </a:r>
            <a:r>
              <a:rPr lang="pl-PL" sz="2000" b="1" dirty="0">
                <a:solidFill>
                  <a:schemeClr val="bg1"/>
                </a:solidFill>
              </a:rPr>
              <a:t>”;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000" b="1" dirty="0" err="1">
                <a:solidFill>
                  <a:schemeClr val="bg1"/>
                </a:solidFill>
              </a:rPr>
              <a:t>Tabulae</a:t>
            </a:r>
            <a:r>
              <a:rPr lang="pl-PL" sz="2000" b="1" dirty="0">
                <a:solidFill>
                  <a:schemeClr val="bg1"/>
                </a:solidFill>
              </a:rPr>
              <a:t> </a:t>
            </a:r>
            <a:r>
              <a:rPr lang="pl-PL" sz="2000" b="1" dirty="0" err="1">
                <a:solidFill>
                  <a:schemeClr val="bg1"/>
                </a:solidFill>
              </a:rPr>
              <a:t>duodecim</a:t>
            </a:r>
            <a:r>
              <a:rPr lang="pl-PL" sz="2000" b="1" dirty="0">
                <a:solidFill>
                  <a:schemeClr val="bg1"/>
                </a:solidFill>
              </a:rPr>
              <a:t> </a:t>
            </a:r>
            <a:r>
              <a:rPr lang="pl-PL" sz="2000" b="1" dirty="0" err="1">
                <a:solidFill>
                  <a:schemeClr val="bg1"/>
                </a:solidFill>
              </a:rPr>
              <a:t>domorum</a:t>
            </a:r>
            <a:r>
              <a:rPr lang="pl-PL" sz="2000" b="1" dirty="0">
                <a:solidFill>
                  <a:schemeClr val="bg1"/>
                </a:solidFill>
              </a:rPr>
              <a:t> </a:t>
            </a:r>
            <a:r>
              <a:rPr lang="pl-PL" sz="2000" b="1" dirty="0" err="1">
                <a:solidFill>
                  <a:schemeClr val="bg1"/>
                </a:solidFill>
              </a:rPr>
              <a:t>coeli</a:t>
            </a:r>
            <a:r>
              <a:rPr lang="pl-PL" sz="2000" b="1" dirty="0">
                <a:solidFill>
                  <a:schemeClr val="bg1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917636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dirty="0">
                <a:latin typeface="Arial Narrow" panose="020B0606020202030204" pitchFamily="34" charset="0"/>
              </a:rPr>
              <a:t>GŁÓWNE ZAŁOŻENIA ASTRONOMA  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4405" y="2219779"/>
            <a:ext cx="3519447" cy="2558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18941" y="2336872"/>
            <a:ext cx="4251459" cy="4166959"/>
          </a:xfrm>
        </p:spPr>
        <p:txBody>
          <a:bodyPr>
            <a:normAutofit/>
          </a:bodyPr>
          <a:lstStyle/>
          <a:p>
            <a:r>
              <a:rPr lang="pl-PL" sz="2000" b="1" dirty="0"/>
              <a:t>Wojciech z Brudzewa był wyraźnie nieufny wobec systemu geocentrycznego. Jako pierwszy stwierdził, że Księżyc porusza się po elipsie i że w stronę Ziemi zwrócony jest zawsze tylko jedną stroną. Zestawił tablice do obliczeń położenia ciał niebieskich. W roku 1482 napisał dzieło </a:t>
            </a:r>
            <a:r>
              <a:rPr lang="pl-PL" sz="2000" b="1" dirty="0" err="1"/>
              <a:t>Commentum</a:t>
            </a:r>
            <a:r>
              <a:rPr lang="pl-PL" sz="2000" b="1" dirty="0"/>
              <a:t> planetarium in </a:t>
            </a:r>
            <a:r>
              <a:rPr lang="pl-PL" sz="2000" b="1" dirty="0" err="1"/>
              <a:t>theoricas</a:t>
            </a:r>
            <a:r>
              <a:rPr lang="pl-PL" sz="2000" b="1" dirty="0"/>
              <a:t> Georgii </a:t>
            </a:r>
            <a:r>
              <a:rPr lang="pl-PL" sz="2000" b="1" dirty="0" err="1"/>
              <a:t>Purbachii</a:t>
            </a:r>
            <a:r>
              <a:rPr lang="pl-PL" sz="2000" b="1" dirty="0"/>
              <a:t>, które było komentarzem do podręcznika Nowe teorie planet Georga von </a:t>
            </a:r>
            <a:r>
              <a:rPr lang="pl-PL" sz="2000" b="1" dirty="0" err="1"/>
              <a:t>Purbacha</a:t>
            </a:r>
            <a:r>
              <a:rPr lang="pl-PL" sz="2000" b="1" dirty="0"/>
              <a:t>.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567" y="3383320"/>
            <a:ext cx="3415585" cy="2525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23603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>
                <a:latin typeface="Arial Narrow" panose="020B0606020202030204" pitchFamily="34" charset="0"/>
              </a:rPr>
              <a:t>TEORIA PLANET 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40677" y="2166426"/>
            <a:ext cx="4853354" cy="4515728"/>
          </a:xfrm>
        </p:spPr>
        <p:txBody>
          <a:bodyPr>
            <a:noAutofit/>
          </a:bodyPr>
          <a:lstStyle/>
          <a:p>
            <a:r>
              <a:rPr lang="pl-PL" sz="2200" b="1" dirty="0" err="1">
                <a:solidFill>
                  <a:schemeClr val="bg1"/>
                </a:solidFill>
              </a:rPr>
              <a:t>Commentaria</a:t>
            </a:r>
            <a:r>
              <a:rPr lang="pl-PL" sz="2200" b="1" dirty="0">
                <a:solidFill>
                  <a:schemeClr val="bg1"/>
                </a:solidFill>
              </a:rPr>
              <a:t> </a:t>
            </a:r>
            <a:r>
              <a:rPr lang="pl-PL" sz="2200" b="1" dirty="0" err="1">
                <a:solidFill>
                  <a:schemeClr val="bg1"/>
                </a:solidFill>
              </a:rPr>
              <a:t>utillissima</a:t>
            </a:r>
            <a:r>
              <a:rPr lang="pl-PL" sz="2200" b="1" dirty="0">
                <a:solidFill>
                  <a:schemeClr val="bg1"/>
                </a:solidFill>
              </a:rPr>
              <a:t> in </a:t>
            </a:r>
            <a:r>
              <a:rPr lang="pl-PL" sz="2200" b="1" dirty="0" err="1">
                <a:solidFill>
                  <a:schemeClr val="bg1"/>
                </a:solidFill>
              </a:rPr>
              <a:t>theoreticisplanetarum</a:t>
            </a:r>
            <a:r>
              <a:rPr lang="pl-PL" sz="2200" b="1" dirty="0">
                <a:solidFill>
                  <a:schemeClr val="bg1"/>
                </a:solidFill>
              </a:rPr>
              <a:t> in studio </a:t>
            </a:r>
            <a:r>
              <a:rPr lang="pl-PL" sz="2200" b="1" dirty="0" err="1">
                <a:solidFill>
                  <a:schemeClr val="bg1"/>
                </a:solidFill>
              </a:rPr>
              <a:t>generali</a:t>
            </a:r>
            <a:r>
              <a:rPr lang="pl-PL" sz="2200" b="1" dirty="0">
                <a:solidFill>
                  <a:schemeClr val="bg1"/>
                </a:solidFill>
              </a:rPr>
              <a:t> </a:t>
            </a:r>
            <a:r>
              <a:rPr lang="pl-PL" sz="2200" b="1" dirty="0" err="1">
                <a:solidFill>
                  <a:schemeClr val="bg1"/>
                </a:solidFill>
              </a:rPr>
              <a:t>Cracoviensi</a:t>
            </a:r>
            <a:r>
              <a:rPr lang="pl-PL" sz="2200" b="1" dirty="0">
                <a:solidFill>
                  <a:schemeClr val="bg1"/>
                </a:solidFill>
              </a:rPr>
              <a:t>, per </a:t>
            </a:r>
            <a:r>
              <a:rPr lang="pl-PL" sz="2200" b="1" dirty="0" err="1">
                <a:solidFill>
                  <a:schemeClr val="bg1"/>
                </a:solidFill>
              </a:rPr>
              <a:t>Albertum</a:t>
            </a:r>
            <a:r>
              <a:rPr lang="pl-PL" sz="2200" b="1" dirty="0">
                <a:solidFill>
                  <a:schemeClr val="bg1"/>
                </a:solidFill>
              </a:rPr>
              <a:t> de Brudzewo, pro </a:t>
            </a:r>
            <a:r>
              <a:rPr lang="pl-PL" sz="2200" b="1" dirty="0" err="1">
                <a:solidFill>
                  <a:schemeClr val="bg1"/>
                </a:solidFill>
              </a:rPr>
              <a:t>introductione</a:t>
            </a:r>
            <a:r>
              <a:rPr lang="pl-PL" sz="2200" b="1" dirty="0">
                <a:solidFill>
                  <a:schemeClr val="bg1"/>
                </a:solidFill>
              </a:rPr>
              <a:t> </a:t>
            </a:r>
            <a:r>
              <a:rPr lang="pl-PL" sz="2200" b="1" dirty="0" err="1">
                <a:solidFill>
                  <a:schemeClr val="bg1"/>
                </a:solidFill>
              </a:rPr>
              <a:t>juniorum</a:t>
            </a:r>
            <a:r>
              <a:rPr lang="pl-PL" sz="2200" b="1" dirty="0">
                <a:solidFill>
                  <a:schemeClr val="bg1"/>
                </a:solidFill>
              </a:rPr>
              <a:t> </a:t>
            </a:r>
            <a:r>
              <a:rPr lang="pl-PL" sz="2200" b="1" dirty="0" err="1">
                <a:solidFill>
                  <a:schemeClr val="bg1"/>
                </a:solidFill>
              </a:rPr>
              <a:t>corrogatum</a:t>
            </a:r>
            <a:r>
              <a:rPr lang="pl-PL" sz="2200" b="1" dirty="0">
                <a:solidFill>
                  <a:schemeClr val="bg1"/>
                </a:solidFill>
              </a:rPr>
              <a:t>, </a:t>
            </a:r>
            <a:r>
              <a:rPr lang="pl-PL" sz="2200" b="1" dirty="0" err="1">
                <a:solidFill>
                  <a:schemeClr val="bg1"/>
                </a:solidFill>
              </a:rPr>
              <a:t>impresum</a:t>
            </a:r>
            <a:r>
              <a:rPr lang="pl-PL" sz="2200" b="1" dirty="0">
                <a:solidFill>
                  <a:schemeClr val="bg1"/>
                </a:solidFill>
              </a:rPr>
              <a:t> </a:t>
            </a:r>
            <a:r>
              <a:rPr lang="pl-PL" sz="2200" b="1" dirty="0" err="1">
                <a:solidFill>
                  <a:schemeClr val="bg1"/>
                </a:solidFill>
              </a:rPr>
              <a:t>Mediolani</a:t>
            </a:r>
            <a:r>
              <a:rPr lang="pl-PL" sz="2200" b="1" dirty="0">
                <a:solidFill>
                  <a:schemeClr val="bg1"/>
                </a:solidFill>
              </a:rPr>
              <a:t>, </a:t>
            </a:r>
            <a:r>
              <a:rPr lang="pl-PL" sz="2200" b="1" dirty="0" err="1">
                <a:solidFill>
                  <a:schemeClr val="bg1"/>
                </a:solidFill>
              </a:rPr>
              <a:t>alte</a:t>
            </a:r>
            <a:r>
              <a:rPr lang="pl-PL" sz="2200" b="1" dirty="0">
                <a:solidFill>
                  <a:schemeClr val="bg1"/>
                </a:solidFill>
              </a:rPr>
              <a:t> </a:t>
            </a:r>
            <a:r>
              <a:rPr lang="pl-PL" sz="2200" b="1" dirty="0" err="1">
                <a:solidFill>
                  <a:schemeClr val="bg1"/>
                </a:solidFill>
              </a:rPr>
              <a:t>Ulderici</a:t>
            </a:r>
            <a:r>
              <a:rPr lang="pl-PL" sz="2200" b="1" dirty="0">
                <a:solidFill>
                  <a:schemeClr val="bg1"/>
                </a:solidFill>
              </a:rPr>
              <a:t> </a:t>
            </a:r>
            <a:r>
              <a:rPr lang="pl-PL" sz="2200" b="1" dirty="0" err="1">
                <a:solidFill>
                  <a:schemeClr val="bg1"/>
                </a:solidFill>
              </a:rPr>
              <a:t>Scinzenzelor</a:t>
            </a:r>
            <a:r>
              <a:rPr lang="pl-PL" sz="2200" b="1" dirty="0">
                <a:solidFill>
                  <a:schemeClr val="bg1"/>
                </a:solidFill>
              </a:rPr>
              <a:t>- </a:t>
            </a:r>
            <a:r>
              <a:rPr lang="pl-PL" sz="2200" b="1" dirty="0"/>
              <a:t>Nowe teorie planet Georga von </a:t>
            </a:r>
            <a:r>
              <a:rPr lang="pl-PL" sz="2200" b="1" dirty="0" err="1"/>
              <a:t>Peurbacha</a:t>
            </a:r>
            <a:r>
              <a:rPr lang="pl-PL" sz="2200" b="1" dirty="0"/>
              <a:t> oraz opis użycia i konstrukcji przyrządu stosowanego w astronomii i żeglu­dze De </a:t>
            </a:r>
            <a:r>
              <a:rPr lang="pl-PL" sz="2200" b="1" dirty="0" err="1"/>
              <a:t>Constructione</a:t>
            </a:r>
            <a:r>
              <a:rPr lang="pl-PL" sz="2200" b="1" dirty="0"/>
              <a:t> </a:t>
            </a:r>
            <a:r>
              <a:rPr lang="pl-PL" sz="2200" b="1" dirty="0" err="1"/>
              <a:t>Astrolabii</a:t>
            </a:r>
            <a:r>
              <a:rPr lang="pl-PL" sz="2200" b="1" dirty="0"/>
              <a:t>. B. był wyraźnie nieufny wobec systemu geocentrycznego.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712" y="3784047"/>
            <a:ext cx="3315288" cy="3073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94031" y="2166427"/>
            <a:ext cx="3882681" cy="2588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1007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Arial Narrow" panose="020B0606020202030204" pitchFamily="34" charset="0"/>
              </a:rPr>
              <a:t>KSIĘŻYC, PO CZYM I JAK SIĘ PORUSZA?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b="1" dirty="0"/>
              <a:t>WOJCIECH Z BRUDZEWA:</a:t>
            </a:r>
          </a:p>
          <a:p>
            <a:r>
              <a:rPr lang="pl-PL" sz="2400" b="1" dirty="0"/>
              <a:t>Jako pierwszy stwierdził, że Księżyc porusza się po elipsie i że w stronę Ziemi zwrócony jest zawsze tylko jedną stroną. 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0400" y="2973304"/>
            <a:ext cx="3994737" cy="359886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388" y="2470145"/>
            <a:ext cx="6667500" cy="21907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314" y="3764196"/>
            <a:ext cx="2310631" cy="217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98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4411" y="753227"/>
            <a:ext cx="9613859" cy="1080940"/>
          </a:xfrm>
        </p:spPr>
        <p:txBody>
          <a:bodyPr>
            <a:normAutofit/>
          </a:bodyPr>
          <a:lstStyle/>
          <a:p>
            <a:r>
              <a:rPr lang="pl-PL" sz="4800" dirty="0">
                <a:latin typeface="Arial Narrow" panose="020B0606020202030204" pitchFamily="34" charset="0"/>
              </a:rPr>
              <a:t>SŁAWNI UCZNIOWIE WOJCIECHA: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1853" y="2082083"/>
            <a:ext cx="2132857" cy="2492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3182" y="2336873"/>
            <a:ext cx="5138671" cy="430862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MARCIN Z OLKUSZA;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JAKUB Z KOBYLINA;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BERNARD WAPOWSKI;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MATEUSZ Z SZAMOTUŁ;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KONRAD CELTES;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MIKOŁAJ KOPERNIK;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967" y="3797345"/>
            <a:ext cx="2214300" cy="2882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325" y="2082083"/>
            <a:ext cx="2503063" cy="3365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4150" y="4482731"/>
            <a:ext cx="1927850" cy="2375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4432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345</TotalTime>
  <Words>967</Words>
  <Application>Microsoft Office PowerPoint</Application>
  <PresentationFormat>Panoramiczny</PresentationFormat>
  <Paragraphs>84</Paragraphs>
  <Slides>22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9" baseType="lpstr">
      <vt:lpstr>Arial</vt:lpstr>
      <vt:lpstr>Arial Narrow</vt:lpstr>
      <vt:lpstr>Bell MT</vt:lpstr>
      <vt:lpstr>Bernard MT Condensed</vt:lpstr>
      <vt:lpstr>Trebuchet MS</vt:lpstr>
      <vt:lpstr>Wingdings</vt:lpstr>
      <vt:lpstr>Berlin</vt:lpstr>
      <vt:lpstr>WOJCIECH Z BRUDZEWA </vt:lpstr>
      <vt:lpstr>KIM BYŁ WOJCIECH Z BRUDZEWA?</vt:lpstr>
      <vt:lpstr>DATY ZWIĄZANE Z AL-BERTUSEM de BRUDZEWO</vt:lpstr>
      <vt:lpstr>CD.</vt:lpstr>
      <vt:lpstr>DZIEŁA, KTÓRE WYSZŁY SPOD RĘKI ASTRONOMA Z BRUDZEWA</vt:lpstr>
      <vt:lpstr>GŁÓWNE ZAŁOŻENIA ASTRONOMA  </vt:lpstr>
      <vt:lpstr>TEORIA PLANET </vt:lpstr>
      <vt:lpstr>KSIĘŻYC, PO CZYM I JAK SIĘ PORUSZA?</vt:lpstr>
      <vt:lpstr>SŁAWNI UCZNIOWIE WOJCIECHA:</vt:lpstr>
      <vt:lpstr>WOJCIECH- JAKIE PEŁNIŁ FUNKCJE? JAKIE STOPNIE POSIADAŁ?</vt:lpstr>
      <vt:lpstr>MIEJSCA ZWIĄZANE Z  WOJCIECHEM     </vt:lpstr>
      <vt:lpstr>RODZINNA GMINA BRUDZEW</vt:lpstr>
      <vt:lpstr>SZKOŁA W KALISZU</vt:lpstr>
      <vt:lpstr>STUDIA I ŻYCIE W KRAKOWIE </vt:lpstr>
      <vt:lpstr>WILNO- FUNKCJA SEKRETARZA I NIE TYLKO </vt:lpstr>
      <vt:lpstr>PAMIĘTAMY O NASZYM ASTRONOMIE</vt:lpstr>
      <vt:lpstr>PLAC Z POMNIKIEM POŚWIĘCONY WIELKIEMU BRUDZEWIAKOWI</vt:lpstr>
      <vt:lpstr>UROCZYSTOŚCI POŚWIĘCONE WOJCIECHOWI</vt:lpstr>
      <vt:lpstr>OBCHODZNIE IMIENIN ASTRONOMA </vt:lpstr>
      <vt:lpstr>KONKURS WIEDZOWY „Wojciech z Brudzewa oraz Mikołaj Kopernik- życie i działalność”</vt:lpstr>
      <vt:lpstr>ŹRÓDŁA:</vt:lpstr>
      <vt:lpstr>DZIĘKUJĘ ZA UWAGĘ!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WOJCIECH Z BRUDZEWA</dc:title>
  <dc:creator>Kuba</dc:creator>
  <cp:lastModifiedBy>Kuba</cp:lastModifiedBy>
  <cp:revision>39</cp:revision>
  <dcterms:created xsi:type="dcterms:W3CDTF">2017-04-10T19:11:14Z</dcterms:created>
  <dcterms:modified xsi:type="dcterms:W3CDTF">2017-04-12T04:47:03Z</dcterms:modified>
</cp:coreProperties>
</file>